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7" r:id="rId2"/>
  </p:sldIdLst>
  <p:sldSz cx="32918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97B1"/>
    <a:srgbClr val="EB647E"/>
    <a:srgbClr val="C01D58"/>
    <a:srgbClr val="F19CAC"/>
    <a:srgbClr val="C11C84"/>
    <a:srgbClr val="E92E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5"/>
    <p:restoredTop sz="94014"/>
  </p:normalViewPr>
  <p:slideViewPr>
    <p:cSldViewPr snapToGrid="0">
      <p:cViewPr varScale="1">
        <p:scale>
          <a:sx n="24" d="100"/>
          <a:sy n="24" d="100"/>
        </p:scale>
        <p:origin x="33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13B6-852E-B748-AA8E-65997DE25A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62F4-A37C-CA48-AEE0-F5D2C598E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1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580004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3160009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4740012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6320017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7900021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9480025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11060030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12640033" algn="l" defTabSz="3160009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DE46D-E5E4-88C8-3E64-C0149849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9A128-E360-0916-EE1E-D5EE205DA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0533C-A4F2-0C94-63CF-804A6624B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NEW: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1: 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sz="5400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dirty="0">
                <a:effectLst/>
              </a:rPr>
              <a:t>2: 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3: Bellinger and </a:t>
            </a:r>
            <a:r>
              <a:rPr lang="en-CA" sz="54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4: Crosby and Bains, 2012</a:t>
            </a:r>
            <a:r>
              <a:rPr lang="en-CA" sz="5400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54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5: Cintra et al., 1990</a:t>
            </a:r>
            <a:endParaRPr lang="en-CA" sz="5400" dirty="0">
              <a:effectLst/>
            </a:endParaRPr>
          </a:p>
          <a:p>
            <a:pPr algn="r"/>
            <a:endParaRPr lang="en-US" sz="5400" dirty="0">
              <a:latin typeface="Trebuchet MS" panose="020B0703020202090204" pitchFamily="34" charset="0"/>
            </a:endParaRPr>
          </a:p>
          <a:p>
            <a:pPr algn="r"/>
            <a:r>
              <a:rPr lang="en-US" sz="5400" dirty="0">
                <a:latin typeface="Trebuchet MS" panose="020B0703020202090204" pitchFamily="34" charset="0"/>
              </a:rPr>
              <a:t>.</a:t>
            </a:r>
            <a:endParaRPr lang="en-US" sz="5400" baseline="300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61944-790D-28AD-EC0A-082FD926D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62F4-A37C-CA48-AEE0-F5D2C598E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5387342"/>
            <a:ext cx="2798064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7289782"/>
            <a:ext cx="246888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37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5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752600"/>
            <a:ext cx="709803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752600"/>
            <a:ext cx="2088261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6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8206749"/>
            <a:ext cx="2839212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2029429"/>
            <a:ext cx="2839212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7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8763000"/>
            <a:ext cx="139903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8763000"/>
            <a:ext cx="139903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752607"/>
            <a:ext cx="2839212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8069582"/>
            <a:ext cx="13926024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2024360"/>
            <a:ext cx="13926024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8069582"/>
            <a:ext cx="13994608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2024360"/>
            <a:ext cx="1399460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0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1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94560"/>
            <a:ext cx="10617041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4739647"/>
            <a:ext cx="1666494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9875520"/>
            <a:ext cx="10617041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194560"/>
            <a:ext cx="10617041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4739647"/>
            <a:ext cx="16664940" cy="233934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9875520"/>
            <a:ext cx="10617041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4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752607"/>
            <a:ext cx="283921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8763000"/>
            <a:ext cx="283921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684543-87FD-5247-9B16-E9CC98D82F5D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B35837-212D-9D47-B272-A80709B2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64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hyperlink" Target="https://doi.org/10.1016/S0031-9384(02)00756-4" TargetMode="External"/><Relationship Id="rId3" Type="http://schemas.openxmlformats.org/officeDocument/2006/relationships/image" Target="../media/image1.png"/><Relationship Id="rId21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hyperlink" Target="https://doi.org/10.1016/j.physbeh.2007.04.011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oi.org/10.1016/S0079-6123(06)53004-3" TargetMode="External"/><Relationship Id="rId20" Type="http://schemas.openxmlformats.org/officeDocument/2006/relationships/hyperlink" Target="https://doi.org/10.1016/0006-8993(90)91210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hyperlink" Target="https://doi.org/10.1016/j.neuroscience.2011.11.049" TargetMode="External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08B28-F5ED-7E75-C408-1EDD317E7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F4D75ACB-C990-95EB-90D0-6321A03C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1" t="28159" b="41548"/>
          <a:stretch>
            <a:fillRect/>
          </a:stretch>
        </p:blipFill>
        <p:spPr>
          <a:xfrm>
            <a:off x="15459928" y="17253567"/>
            <a:ext cx="3949747" cy="2995595"/>
          </a:xfrm>
          <a:prstGeom prst="rect">
            <a:avLst/>
          </a:prstGeom>
        </p:spPr>
      </p:pic>
      <p:pic>
        <p:nvPicPr>
          <p:cNvPr id="64" name="Picture 63" descr="A graph with dots and lines&#10;&#10;AI-generated content may be incorrect.">
            <a:extLst>
              <a:ext uri="{FF2B5EF4-FFF2-40B4-BE49-F238E27FC236}">
                <a16:creationId xmlns:a16="http://schemas.microsoft.com/office/drawing/2014/main" id="{94B45DD0-6763-1FF0-DFB8-37F8F37BA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56" y="21856556"/>
            <a:ext cx="6662057" cy="47586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33CEBE-3333-A064-52E6-CAF8D64509C7}"/>
              </a:ext>
            </a:extLst>
          </p:cNvPr>
          <p:cNvSpPr/>
          <p:nvPr/>
        </p:nvSpPr>
        <p:spPr>
          <a:xfrm>
            <a:off x="-133814" y="-117900"/>
            <a:ext cx="33154168" cy="4512951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C41CF-F9DB-10B4-4A96-CB127A7C8D31}"/>
              </a:ext>
            </a:extLst>
          </p:cNvPr>
          <p:cNvSpPr txBox="1"/>
          <p:nvPr/>
        </p:nvSpPr>
        <p:spPr>
          <a:xfrm>
            <a:off x="-440274" y="614375"/>
            <a:ext cx="34155555" cy="333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6715540" algn="l"/>
              </a:tabLst>
            </a:pPr>
            <a:r>
              <a:rPr lang="en-US" sz="6171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in the Female Rat </a:t>
            </a:r>
          </a:p>
          <a:p>
            <a:pPr algn="ctr">
              <a:tabLst>
                <a:tab pos="16715540" algn="l"/>
              </a:tabLst>
            </a:pPr>
            <a:r>
              <a:rPr lang="en-US" sz="6171" b="1" dirty="0">
                <a:solidFill>
                  <a:schemeClr val="bg1"/>
                </a:solidFill>
                <a:latin typeface="Trebuchet MS" panose="020B0703020202090204" pitchFamily="34" charset="0"/>
              </a:rPr>
              <a:t>Dorsomedial Hypothalamus </a:t>
            </a:r>
          </a:p>
          <a:p>
            <a:pPr algn="ctr"/>
            <a:r>
              <a:rPr lang="en-US" sz="4628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Sarah Wilson, Lara Swart, Dr Karen Crosby</a:t>
            </a:r>
          </a:p>
          <a:p>
            <a:pPr algn="ctr"/>
            <a:r>
              <a:rPr lang="en-US" sz="4114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pic>
        <p:nvPicPr>
          <p:cNvPr id="6" name="Picture 5" descr="A cartoon of two people&#10;&#10;AI-generated content may be incorrect.">
            <a:extLst>
              <a:ext uri="{FF2B5EF4-FFF2-40B4-BE49-F238E27FC236}">
                <a16:creationId xmlns:a16="http://schemas.microsoft.com/office/drawing/2014/main" id="{072BFE4F-6D0C-17E9-795F-2B5A84CE3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8" y="1314726"/>
            <a:ext cx="4123501" cy="2592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DD397-29F4-23FC-F0F1-023B29F7D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8618" y="1956312"/>
            <a:ext cx="4891622" cy="20952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7C023F-F2C4-7B00-C218-67F66A073588}"/>
              </a:ext>
            </a:extLst>
          </p:cNvPr>
          <p:cNvSpPr/>
          <p:nvPr/>
        </p:nvSpPr>
        <p:spPr>
          <a:xfrm>
            <a:off x="277623" y="4732699"/>
            <a:ext cx="19221661" cy="536695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>
              <a:solidFill>
                <a:srgbClr val="EA647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8ED5F-A630-8655-4726-67189E4324D8}"/>
              </a:ext>
            </a:extLst>
          </p:cNvPr>
          <p:cNvSpPr txBox="1"/>
          <p:nvPr/>
        </p:nvSpPr>
        <p:spPr>
          <a:xfrm>
            <a:off x="12799180" y="5908450"/>
            <a:ext cx="6461158" cy="334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43" dirty="0">
                <a:latin typeface="Trebuchet MS" panose="020B0703020202090204" pitchFamily="34" charset="0"/>
              </a:rPr>
              <a:t>The </a:t>
            </a:r>
            <a:r>
              <a:rPr lang="en-US" sz="2743" b="1" dirty="0">
                <a:latin typeface="Trebuchet MS" panose="020B0703020202090204" pitchFamily="34" charset="0"/>
              </a:rPr>
              <a:t>dorsomedial</a:t>
            </a:r>
            <a:r>
              <a:rPr lang="en-US" sz="2743" dirty="0">
                <a:latin typeface="Trebuchet MS" panose="020B0703020202090204" pitchFamily="34" charset="0"/>
              </a:rPr>
              <a:t> </a:t>
            </a:r>
            <a:r>
              <a:rPr lang="en-US" sz="2743" b="1" dirty="0">
                <a:latin typeface="Trebuchet MS" panose="020B0703020202090204" pitchFamily="34" charset="0"/>
              </a:rPr>
              <a:t>hypothalamus (DMH</a:t>
            </a:r>
            <a:r>
              <a:rPr lang="en-US" sz="2743" dirty="0">
                <a:latin typeface="Trebuchet MS" panose="020B0703020202090204" pitchFamily="34" charset="0"/>
              </a:rPr>
              <a:t>) is</a:t>
            </a:r>
            <a:r>
              <a:rPr lang="en-US" sz="2743" b="1" dirty="0">
                <a:latin typeface="Trebuchet MS" panose="020B0703020202090204" pitchFamily="34" charset="0"/>
              </a:rPr>
              <a:t> </a:t>
            </a:r>
            <a:r>
              <a:rPr lang="en-US" sz="2743" dirty="0">
                <a:latin typeface="Trebuchet MS" panose="020B0703020202090204" pitchFamily="34" charset="0"/>
              </a:rPr>
              <a:t>a brain region involved in appetite and body weight regulation</a:t>
            </a:r>
            <a:r>
              <a:rPr lang="en-US" sz="2743" baseline="30000" dirty="0">
                <a:latin typeface="Trebuchet MS" panose="020B0703020202090204" pitchFamily="34" charset="0"/>
              </a:rPr>
              <a:t>3</a:t>
            </a:r>
            <a:r>
              <a:rPr lang="en-US" sz="2743" dirty="0">
                <a:latin typeface="Trebuchet MS" panose="020B0703020202090204" pitchFamily="34" charset="0"/>
              </a:rPr>
              <a:t>, and the stress response</a:t>
            </a:r>
            <a:r>
              <a:rPr lang="en-US" sz="2743" baseline="30000" dirty="0">
                <a:latin typeface="Trebuchet MS" panose="020B0703020202090204" pitchFamily="34" charset="0"/>
              </a:rPr>
              <a:t>4</a:t>
            </a:r>
            <a:r>
              <a:rPr lang="en-US" sz="2743" dirty="0">
                <a:latin typeface="Trebuchet MS" panose="020B0703020202090204" pitchFamily="34" charset="0"/>
              </a:rPr>
              <a:t>. Some DMH neurons increase appetite and have receptors for </a:t>
            </a:r>
            <a:r>
              <a:rPr lang="en-US" sz="2743" b="1" dirty="0">
                <a:latin typeface="Trebuchet MS" panose="020B0703020202090204" pitchFamily="34" charset="0"/>
              </a:rPr>
              <a:t>stress hormones</a:t>
            </a:r>
            <a:r>
              <a:rPr lang="en-US" sz="2743" baseline="30000" dirty="0">
                <a:latin typeface="Trebuchet MS" panose="020B0703020202090204" pitchFamily="34" charset="0"/>
              </a:rPr>
              <a:t>5</a:t>
            </a:r>
            <a:r>
              <a:rPr lang="en-US" sz="2743" dirty="0">
                <a:latin typeface="Trebuchet MS" panose="020B0703020202090204" pitchFamily="34" charset="0"/>
              </a:rPr>
              <a:t>. How stress affects DMH neurons is unclear.</a:t>
            </a:r>
            <a:endParaRPr lang="en-US" sz="2743" baseline="30000" dirty="0">
              <a:latin typeface="Trebuchet MS" panose="020B0703020202090204" pitchFamily="34" charset="0"/>
            </a:endParaRPr>
          </a:p>
          <a:p>
            <a:endParaRPr lang="en-US" sz="2914" baseline="30000" dirty="0">
              <a:latin typeface="Trebuchet MS" panose="020B0703020202090204" pitchFamily="34" charset="0"/>
            </a:endParaRPr>
          </a:p>
        </p:txBody>
      </p:sp>
      <p:pic>
        <p:nvPicPr>
          <p:cNvPr id="14" name="Picture 13" descr="A diagram of a human body&#10;&#10;AI-generated content may be incorrect.">
            <a:extLst>
              <a:ext uri="{FF2B5EF4-FFF2-40B4-BE49-F238E27FC236}">
                <a16:creationId xmlns:a16="http://schemas.microsoft.com/office/drawing/2014/main" id="{78AAFD64-1708-6848-AD6F-7D1F0234BD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289" r="1049" b="4729"/>
          <a:stretch>
            <a:fillRect/>
          </a:stretch>
        </p:blipFill>
        <p:spPr>
          <a:xfrm>
            <a:off x="8410727" y="6583099"/>
            <a:ext cx="4105604" cy="2273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2E8782-893F-61CC-4DA3-C18ADCC9F2A7}"/>
              </a:ext>
            </a:extLst>
          </p:cNvPr>
          <p:cNvSpPr/>
          <p:nvPr/>
        </p:nvSpPr>
        <p:spPr>
          <a:xfrm>
            <a:off x="277296" y="4750609"/>
            <a:ext cx="19221661" cy="823891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C84BC-290F-CCBB-A641-F56E8E7F6B02}"/>
              </a:ext>
            </a:extLst>
          </p:cNvPr>
          <p:cNvSpPr txBox="1"/>
          <p:nvPr/>
        </p:nvSpPr>
        <p:spPr>
          <a:xfrm>
            <a:off x="276967" y="4766841"/>
            <a:ext cx="1922166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7" b="1" dirty="0">
                <a:solidFill>
                  <a:schemeClr val="bg1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104BF6-3739-299E-E723-279D82D9A00E}"/>
              </a:ext>
            </a:extLst>
          </p:cNvPr>
          <p:cNvSpPr txBox="1"/>
          <p:nvPr/>
        </p:nvSpPr>
        <p:spPr>
          <a:xfrm>
            <a:off x="276967" y="9252429"/>
            <a:ext cx="19221661" cy="59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57" dirty="0">
                <a:latin typeface="Trebuchet MS" panose="020B0703020202090204" pitchFamily="34" charset="0"/>
              </a:rPr>
              <a:t>How </a:t>
            </a:r>
            <a:r>
              <a:rPr lang="en-US" sz="3257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257" dirty="0">
                <a:latin typeface="Trebuchet MS" panose="020B0703020202090204" pitchFamily="34" charset="0"/>
              </a:rPr>
              <a:t>in </a:t>
            </a:r>
            <a:r>
              <a:rPr lang="en-US" sz="3257" b="1" i="1" dirty="0">
                <a:latin typeface="Trebuchet MS" panose="020B0703020202090204" pitchFamily="34" charset="0"/>
              </a:rPr>
              <a:t>females</a:t>
            </a:r>
            <a:r>
              <a:rPr lang="en-US" sz="3257" dirty="0">
                <a:latin typeface="Trebuchet MS" panose="020B0703020202090204" pitchFamily="34" charset="0"/>
              </a:rPr>
              <a:t> affects</a:t>
            </a:r>
            <a:r>
              <a:rPr lang="en-US" sz="3257" b="1" dirty="0">
                <a:latin typeface="Trebuchet MS" panose="020B0703020202090204" pitchFamily="34" charset="0"/>
              </a:rPr>
              <a:t> glutamatergic </a:t>
            </a:r>
            <a:r>
              <a:rPr lang="en-US" sz="3257" dirty="0">
                <a:latin typeface="Trebuchet MS" panose="020B0703020202090204" pitchFamily="34" charset="0"/>
              </a:rPr>
              <a:t>transmission in the DMH</a:t>
            </a:r>
            <a:r>
              <a:rPr lang="en-US" sz="3257" b="1" dirty="0">
                <a:latin typeface="Trebuchet MS" panose="020B0703020202090204" pitchFamily="34" charset="0"/>
              </a:rPr>
              <a:t> </a:t>
            </a:r>
            <a:r>
              <a:rPr lang="en-US" sz="3257" dirty="0">
                <a:latin typeface="Trebuchet MS" panose="020B0703020202090204" pitchFamily="34" charset="0"/>
              </a:rPr>
              <a:t>is unknown.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417A2-2386-4DCE-581F-01C56A362A52}"/>
              </a:ext>
            </a:extLst>
          </p:cNvPr>
          <p:cNvSpPr txBox="1"/>
          <p:nvPr/>
        </p:nvSpPr>
        <p:spPr>
          <a:xfrm>
            <a:off x="600746" y="5941457"/>
            <a:ext cx="7608727" cy="3047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43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2743" baseline="30000" dirty="0">
                <a:latin typeface="Trebuchet MS" panose="020B0703020202090204" pitchFamily="34" charset="0"/>
              </a:rPr>
              <a:t>1</a:t>
            </a:r>
            <a:r>
              <a:rPr lang="en-US" sz="2743" dirty="0">
                <a:latin typeface="Trebuchet MS" panose="020B0703020202090204" pitchFamily="34" charset="0"/>
              </a:rPr>
              <a:t>. </a:t>
            </a:r>
            <a:r>
              <a:rPr lang="en-US" sz="2743" b="1" dirty="0">
                <a:latin typeface="Trebuchet MS" panose="020B0703020202090204" pitchFamily="34" charset="0"/>
              </a:rPr>
              <a:t>Women</a:t>
            </a:r>
            <a:r>
              <a:rPr lang="en-US" sz="2743" dirty="0">
                <a:latin typeface="Trebuchet MS" panose="020B0703020202090204" pitchFamily="34" charset="0"/>
              </a:rPr>
              <a:t> are particularly vulnerable to </a:t>
            </a:r>
            <a:r>
              <a:rPr lang="en-US" sz="2743" b="1" dirty="0">
                <a:latin typeface="Trebuchet MS" panose="020B0703020202090204" pitchFamily="34" charset="0"/>
              </a:rPr>
              <a:t>disordered eating </a:t>
            </a:r>
            <a:r>
              <a:rPr lang="en-US" sz="2743" dirty="0">
                <a:latin typeface="Trebuchet MS" panose="020B0703020202090204" pitchFamily="34" charset="0"/>
              </a:rPr>
              <a:t>behaviours when </a:t>
            </a:r>
            <a:r>
              <a:rPr lang="en-US" sz="2743" b="1" dirty="0">
                <a:latin typeface="Trebuchet MS" panose="020B0703020202090204" pitchFamily="34" charset="0"/>
              </a:rPr>
              <a:t>stressed</a:t>
            </a:r>
            <a:r>
              <a:rPr lang="en-US" sz="2743" baseline="30000" dirty="0">
                <a:latin typeface="Trebuchet MS" panose="020B0703020202090204" pitchFamily="34" charset="0"/>
              </a:rPr>
              <a:t>2</a:t>
            </a:r>
            <a:r>
              <a:rPr lang="en-US" sz="2743" dirty="0">
                <a:latin typeface="Trebuchet MS" panose="020B0703020202090204" pitchFamily="34" charset="0"/>
              </a:rPr>
              <a:t>, for which the neurophysiological basis is unclear. Yet, female research subjects remain underrepresented.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7D439-BF96-C782-19F3-CB9121B21454}"/>
              </a:ext>
            </a:extLst>
          </p:cNvPr>
          <p:cNvSpPr txBox="1"/>
          <p:nvPr/>
        </p:nvSpPr>
        <p:spPr>
          <a:xfrm>
            <a:off x="20012263" y="5773506"/>
            <a:ext cx="12406257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Experiments were performed according to </a:t>
            </a:r>
            <a:r>
              <a:rPr lang="en-US" sz="188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188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188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1886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C858D-1781-7CB2-707F-E2ED6CB94A03}"/>
              </a:ext>
            </a:extLst>
          </p:cNvPr>
          <p:cNvSpPr/>
          <p:nvPr/>
        </p:nvSpPr>
        <p:spPr>
          <a:xfrm>
            <a:off x="19825961" y="4732700"/>
            <a:ext cx="12660126" cy="1480764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>
              <a:solidFill>
                <a:srgbClr val="EA647E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3B18EC-4BCF-F5E5-8DC3-51A693F87D34}"/>
              </a:ext>
            </a:extLst>
          </p:cNvPr>
          <p:cNvGrpSpPr/>
          <p:nvPr/>
        </p:nvGrpSpPr>
        <p:grpSpPr>
          <a:xfrm>
            <a:off x="19903038" y="6526094"/>
            <a:ext cx="12438904" cy="12737910"/>
            <a:chOff x="376797" y="12244389"/>
            <a:chExt cx="16327755" cy="1662449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5DD20E8-F77A-4A23-5EA6-DC1FE844C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18070"/>
            <a:stretch>
              <a:fillRect/>
            </a:stretch>
          </p:blipFill>
          <p:spPr>
            <a:xfrm>
              <a:off x="419652" y="13582882"/>
              <a:ext cx="16102831" cy="101944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971D9-E1DC-07E6-1AB2-755A2E5B2280}"/>
                </a:ext>
              </a:extLst>
            </p:cNvPr>
            <p:cNvSpPr txBox="1"/>
            <p:nvPr/>
          </p:nvSpPr>
          <p:spPr>
            <a:xfrm>
              <a:off x="706399" y="12289259"/>
              <a:ext cx="7544819" cy="187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14" dirty="0">
                  <a:latin typeface="Trebuchet MS" panose="020B0703020202090204" pitchFamily="34" charset="0"/>
                </a:rPr>
                <a:t>Young, </a:t>
              </a:r>
              <a:r>
                <a:rPr lang="en-US" sz="2914" b="1" i="1" dirty="0">
                  <a:latin typeface="Trebuchet MS" panose="020B0703020202090204" pitchFamily="34" charset="0"/>
                </a:rPr>
                <a:t>female</a:t>
              </a:r>
              <a:r>
                <a:rPr lang="en-US" sz="2914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2914" b="1" dirty="0">
                  <a:latin typeface="Trebuchet MS" panose="020B0703020202090204" pitchFamily="34" charset="0"/>
                </a:rPr>
                <a:t>restraint stress</a:t>
              </a:r>
              <a:endParaRPr lang="en-US" sz="2914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4E124B-9475-8C11-9E09-9D76F49DD150}"/>
                </a:ext>
              </a:extLst>
            </p:cNvPr>
            <p:cNvSpPr txBox="1"/>
            <p:nvPr/>
          </p:nvSpPr>
          <p:spPr>
            <a:xfrm>
              <a:off x="8095938" y="12244389"/>
              <a:ext cx="7544819" cy="1876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914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2914" b="1" dirty="0">
                  <a:latin typeface="Trebuchet MS" panose="020B0703020202090204" pitchFamily="34" charset="0"/>
                </a:rPr>
                <a:t>brains</a:t>
              </a:r>
              <a:r>
                <a:rPr lang="en-US" sz="2914" dirty="0">
                  <a:latin typeface="Trebuchet MS" panose="020B0703020202090204" pitchFamily="34" charset="0"/>
                </a:rPr>
                <a:t> were quickly </a:t>
              </a:r>
              <a:r>
                <a:rPr lang="en-US" sz="2914" b="1" dirty="0">
                  <a:latin typeface="Trebuchet MS" panose="020B0703020202090204" pitchFamily="34" charset="0"/>
                </a:rPr>
                <a:t>removed</a:t>
              </a:r>
              <a:endParaRPr lang="en-US" sz="2914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2D2358-CFFB-5FC1-7AC7-58E97CDD329D}"/>
                </a:ext>
              </a:extLst>
            </p:cNvPr>
            <p:cNvSpPr txBox="1"/>
            <p:nvPr/>
          </p:nvSpPr>
          <p:spPr>
            <a:xfrm>
              <a:off x="9979492" y="16933320"/>
              <a:ext cx="3777706" cy="122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43" dirty="0">
                  <a:latin typeface="Trebuchet MS" panose="020B0703020202090204" pitchFamily="34" charset="0"/>
                </a:rPr>
                <a:t>A </a:t>
              </a:r>
              <a:r>
                <a:rPr lang="en-US" sz="2743" b="1" dirty="0">
                  <a:latin typeface="Trebuchet MS" panose="020B0703020202090204" pitchFamily="34" charset="0"/>
                </a:rPr>
                <a:t>blood sample</a:t>
              </a:r>
              <a:r>
                <a:rPr lang="en-US" sz="2743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22B47F-07DD-B238-3E4A-7E5DFA7EAC01}"/>
                </a:ext>
              </a:extLst>
            </p:cNvPr>
            <p:cNvSpPr txBox="1"/>
            <p:nvPr/>
          </p:nvSpPr>
          <p:spPr>
            <a:xfrm>
              <a:off x="11510682" y="19795182"/>
              <a:ext cx="5193870" cy="397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43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2743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2743" b="1" dirty="0">
                  <a:latin typeface="Trebuchet MS" panose="020B0703020202090204" pitchFamily="34" charset="0"/>
                </a:rPr>
                <a:t>DMH</a:t>
              </a:r>
              <a:r>
                <a:rPr lang="en-US" sz="2743" dirty="0">
                  <a:latin typeface="Trebuchet MS" panose="020B0703020202090204" pitchFamily="34" charset="0"/>
                </a:rPr>
                <a:t> were kept alive in oxygenated </a:t>
              </a:r>
              <a:r>
                <a:rPr lang="en-US" sz="2743" b="1" dirty="0">
                  <a:latin typeface="Trebuchet MS" panose="020B0703020202090204" pitchFamily="34" charset="0"/>
                </a:rPr>
                <a:t>artificial cerebrospinal fluid </a:t>
              </a:r>
              <a:r>
                <a:rPr lang="en-US" sz="2743" dirty="0">
                  <a:latin typeface="Trebuchet MS" panose="020B0703020202090204" pitchFamily="34" charset="0"/>
                </a:rPr>
                <a:t>kept at 32.5 ℃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7D7AC7-2321-9411-0AF9-CC0D9A05F0E4}"/>
                </a:ext>
              </a:extLst>
            </p:cNvPr>
            <p:cNvSpPr txBox="1"/>
            <p:nvPr/>
          </p:nvSpPr>
          <p:spPr>
            <a:xfrm>
              <a:off x="376797" y="20243931"/>
              <a:ext cx="5437765" cy="4527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43" b="1" dirty="0">
                  <a:latin typeface="Trebuchet MS" panose="020B0703020202090204" pitchFamily="34" charset="0"/>
                </a:rPr>
                <a:t>Recording</a:t>
              </a:r>
              <a:r>
                <a:rPr lang="en-US" sz="2743" dirty="0">
                  <a:latin typeface="Trebuchet MS" panose="020B0703020202090204" pitchFamily="34" charset="0"/>
                </a:rPr>
                <a:t> electrode inserted into </a:t>
              </a:r>
              <a:r>
                <a:rPr lang="en-US" sz="2743" b="1" dirty="0">
                  <a:latin typeface="Trebuchet MS" panose="020B0703020202090204" pitchFamily="34" charset="0"/>
                </a:rPr>
                <a:t>DMH neurons</a:t>
              </a:r>
              <a:r>
                <a:rPr lang="en-US" sz="2743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2743" b="1" dirty="0">
                  <a:latin typeface="Trebuchet MS" panose="020B0703020202090204" pitchFamily="34" charset="0"/>
                </a:rPr>
                <a:t>excitatory</a:t>
              </a:r>
              <a:r>
                <a:rPr lang="en-US" sz="2743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29" name="Picture 28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E30C7B26-86F2-FBD6-CC4F-9CC95A03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352053" cy="498445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9E30F6-E859-E53A-19DB-772346D3955F}"/>
                </a:ext>
              </a:extLst>
            </p:cNvPr>
            <p:cNvSpPr txBox="1"/>
            <p:nvPr/>
          </p:nvSpPr>
          <p:spPr>
            <a:xfrm>
              <a:off x="4501368" y="24934673"/>
              <a:ext cx="7544819" cy="2324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43" b="1" dirty="0">
                  <a:latin typeface="Trebuchet MS" panose="020B0703020202090204" pitchFamily="34" charset="0"/>
                </a:rPr>
                <a:t>Living</a:t>
              </a:r>
              <a:r>
                <a:rPr lang="en-US" sz="2743" dirty="0">
                  <a:latin typeface="Trebuchet MS" panose="020B0703020202090204" pitchFamily="34" charset="0"/>
                </a:rPr>
                <a:t> </a:t>
              </a:r>
              <a:r>
                <a:rPr lang="en-US" sz="2743" b="1" dirty="0">
                  <a:latin typeface="Trebuchet MS" panose="020B0703020202090204" pitchFamily="34" charset="0"/>
                </a:rPr>
                <a:t>neurons</a:t>
              </a:r>
              <a:r>
                <a:rPr lang="en-US" sz="2743" dirty="0">
                  <a:latin typeface="Trebuchet MS" panose="020B0703020202090204" pitchFamily="34" charset="0"/>
                </a:rPr>
                <a:t> were recorded from before and after high frequency stimulation (HFS) to observe long-lasting changes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A7FE0F7-0BAC-BB74-0817-28A9A322CBEE}"/>
                </a:ext>
              </a:extLst>
            </p:cNvPr>
            <p:cNvSpPr txBox="1"/>
            <p:nvPr/>
          </p:nvSpPr>
          <p:spPr>
            <a:xfrm>
              <a:off x="2110052" y="27682078"/>
              <a:ext cx="12282329" cy="602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13C659-CCA2-21CF-0C99-AA5325956F7D}"/>
                </a:ext>
              </a:extLst>
            </p:cNvPr>
            <p:cNvSpPr txBox="1"/>
            <p:nvPr/>
          </p:nvSpPr>
          <p:spPr>
            <a:xfrm>
              <a:off x="1347495" y="28335228"/>
              <a:ext cx="13496881" cy="53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057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05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05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057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975504A-738A-C36A-3FEC-DCC2446D135E}"/>
              </a:ext>
            </a:extLst>
          </p:cNvPr>
          <p:cNvSpPr/>
          <p:nvPr/>
        </p:nvSpPr>
        <p:spPr>
          <a:xfrm>
            <a:off x="19825961" y="4748205"/>
            <a:ext cx="12659799" cy="823891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7C95FE-8CC6-7908-60B1-5E982B92B547}"/>
              </a:ext>
            </a:extLst>
          </p:cNvPr>
          <p:cNvSpPr txBox="1"/>
          <p:nvPr/>
        </p:nvSpPr>
        <p:spPr>
          <a:xfrm>
            <a:off x="19935685" y="4783602"/>
            <a:ext cx="12482835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7" b="1" dirty="0">
                <a:solidFill>
                  <a:schemeClr val="bg1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1F9365-217B-8023-92D4-BB762B619334}"/>
              </a:ext>
            </a:extLst>
          </p:cNvPr>
          <p:cNvSpPr/>
          <p:nvPr/>
        </p:nvSpPr>
        <p:spPr>
          <a:xfrm>
            <a:off x="277623" y="10495308"/>
            <a:ext cx="19221661" cy="1887385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>
              <a:solidFill>
                <a:srgbClr val="EA647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7B68C6-0A76-26C9-9171-F0EFB114048A}"/>
              </a:ext>
            </a:extLst>
          </p:cNvPr>
          <p:cNvSpPr/>
          <p:nvPr/>
        </p:nvSpPr>
        <p:spPr>
          <a:xfrm>
            <a:off x="277296" y="10513220"/>
            <a:ext cx="19221661" cy="823891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C85D8-392A-7A03-66AC-723EDD5EEC25}"/>
              </a:ext>
            </a:extLst>
          </p:cNvPr>
          <p:cNvSpPr txBox="1"/>
          <p:nvPr/>
        </p:nvSpPr>
        <p:spPr>
          <a:xfrm>
            <a:off x="276967" y="10529452"/>
            <a:ext cx="19221660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7" b="1" dirty="0">
                <a:solidFill>
                  <a:schemeClr val="bg1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4F6DD0-F754-4BE4-E18B-4C025634A5EB}"/>
              </a:ext>
            </a:extLst>
          </p:cNvPr>
          <p:cNvSpPr txBox="1"/>
          <p:nvPr/>
        </p:nvSpPr>
        <p:spPr>
          <a:xfrm>
            <a:off x="534405" y="17832627"/>
            <a:ext cx="6226520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There is a significant </a:t>
            </a:r>
            <a:r>
              <a:rPr lang="en-US" sz="2743" b="1" dirty="0">
                <a:latin typeface="Trebuchet MS" panose="020B0703020202090204" pitchFamily="34" charset="0"/>
              </a:rPr>
              <a:t>increase</a:t>
            </a:r>
            <a:r>
              <a:rPr lang="en-US" sz="2743" dirty="0">
                <a:latin typeface="Trebuchet MS" panose="020B0703020202090204" pitchFamily="34" charset="0"/>
              </a:rPr>
              <a:t> in eEPSC amplitude.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4486D3-EEFB-5D37-5CE9-DF06DBAD1890}"/>
              </a:ext>
            </a:extLst>
          </p:cNvPr>
          <p:cNvSpPr txBox="1"/>
          <p:nvPr/>
        </p:nvSpPr>
        <p:spPr>
          <a:xfrm>
            <a:off x="7273111" y="11676221"/>
            <a:ext cx="11987228" cy="51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What about long term changes? 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70" name="Picture 69" descr="A graph of a graph showing the number of points&#10;&#10;AI-generated content may be incorrect.">
            <a:extLst>
              <a:ext uri="{FF2B5EF4-FFF2-40B4-BE49-F238E27FC236}">
                <a16:creationId xmlns:a16="http://schemas.microsoft.com/office/drawing/2014/main" id="{36E9D0AF-5214-3271-F111-852FC9B15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180" y="12269601"/>
            <a:ext cx="6662057" cy="4758612"/>
          </a:xfrm>
          <a:prstGeom prst="rect">
            <a:avLst/>
          </a:prstGeom>
        </p:spPr>
      </p:pic>
      <p:pic>
        <p:nvPicPr>
          <p:cNvPr id="71" name="Picture 70" descr="A graph of a graph showing the time&#10;&#10;AI-generated content may be incorrect.">
            <a:extLst>
              <a:ext uri="{FF2B5EF4-FFF2-40B4-BE49-F238E27FC236}">
                <a16:creationId xmlns:a16="http://schemas.microsoft.com/office/drawing/2014/main" id="{FA21A84F-5558-B437-2FDC-74784101E4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04" y="12269601"/>
            <a:ext cx="6662057" cy="475861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730BFD8-CA19-8EF3-2DC2-CB520FBF930F}"/>
              </a:ext>
            </a:extLst>
          </p:cNvPr>
          <p:cNvSpPr txBox="1"/>
          <p:nvPr/>
        </p:nvSpPr>
        <p:spPr>
          <a:xfrm>
            <a:off x="7773537" y="12463543"/>
            <a:ext cx="5229900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i="1" dirty="0">
                <a:latin typeface="Trebuchet MS" panose="020B0703020202090204" pitchFamily="34" charset="0"/>
              </a:rPr>
              <a:t>Male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AF7B561-CE48-51B8-0F46-B9C754A2A2B2}"/>
              </a:ext>
            </a:extLst>
          </p:cNvPr>
          <p:cNvSpPr txBox="1"/>
          <p:nvPr/>
        </p:nvSpPr>
        <p:spPr>
          <a:xfrm>
            <a:off x="14168637" y="12442457"/>
            <a:ext cx="5229900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i="1" dirty="0">
                <a:latin typeface="Trebuchet MS" panose="020B0703020202090204" pitchFamily="34" charset="0"/>
              </a:rPr>
              <a:t>Female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BA4D76-2DC7-FD00-F9BB-2B5EDD28F611}"/>
              </a:ext>
            </a:extLst>
          </p:cNvPr>
          <p:cNvSpPr txBox="1"/>
          <p:nvPr/>
        </p:nvSpPr>
        <p:spPr>
          <a:xfrm>
            <a:off x="10572513" y="22045268"/>
            <a:ext cx="5229900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b="1" i="1" dirty="0">
                <a:latin typeface="Trebuchet MS" panose="020B0703020202090204" pitchFamily="34" charset="0"/>
              </a:rPr>
              <a:t>Acute Female with 5</a:t>
            </a:r>
            <a:r>
              <a:rPr lang="en-US" sz="2057" i="1" dirty="0">
                <a:latin typeface="Trebuchet MS" panose="020B0703020202090204" pitchFamily="34" charset="0"/>
              </a:rPr>
              <a:t> </a:t>
            </a:r>
            <a:r>
              <a:rPr lang="en-US" sz="2057" b="1" i="1" dirty="0">
                <a:latin typeface="Trebuchet MS" panose="020B0703020202090204" pitchFamily="34" charset="0"/>
              </a:rPr>
              <a:t>µM AM251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E738CD-858B-732E-D639-13498E3EEBA5}"/>
              </a:ext>
            </a:extLst>
          </p:cNvPr>
          <p:cNvSpPr txBox="1"/>
          <p:nvPr/>
        </p:nvSpPr>
        <p:spPr>
          <a:xfrm>
            <a:off x="9710332" y="26135143"/>
            <a:ext cx="9275822" cy="13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When </a:t>
            </a:r>
            <a:r>
              <a:rPr lang="en-US" sz="2743" b="1" dirty="0">
                <a:solidFill>
                  <a:srgbClr val="C11C84"/>
                </a:solidFill>
                <a:latin typeface="Trebuchet MS" panose="020B0703020202090204" pitchFamily="34" charset="0"/>
              </a:rPr>
              <a:t>eCB-CB1 receptors</a:t>
            </a:r>
            <a:r>
              <a:rPr lang="en-US" sz="2743" dirty="0">
                <a:latin typeface="Trebuchet MS" panose="020B0703020202090204" pitchFamily="34" charset="0"/>
              </a:rPr>
              <a:t> are </a:t>
            </a:r>
            <a:r>
              <a:rPr lang="en-US" sz="2743" b="1" dirty="0">
                <a:latin typeface="Trebuchet MS" panose="020B0703020202090204" pitchFamily="34" charset="0"/>
              </a:rPr>
              <a:t>blocked t</a:t>
            </a:r>
            <a:r>
              <a:rPr lang="en-US" sz="2743" dirty="0">
                <a:latin typeface="Trebuchet MS" panose="020B0703020202090204" pitchFamily="34" charset="0"/>
              </a:rPr>
              <a:t>here is no longer a long-lasting decrease in glutamatergic current amplitude under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.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057931A-35B6-F3E1-9171-47EB93AF9251}"/>
              </a:ext>
            </a:extLst>
          </p:cNvPr>
          <p:cNvSpPr txBox="1"/>
          <p:nvPr/>
        </p:nvSpPr>
        <p:spPr>
          <a:xfrm>
            <a:off x="625402" y="17025804"/>
            <a:ext cx="6397401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An unpaired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to compare between groups. </a:t>
            </a:r>
          </a:p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4629E-1DA9-AA4C-91CD-3C1088A1B3B7}"/>
              </a:ext>
            </a:extLst>
          </p:cNvPr>
          <p:cNvSpPr txBox="1"/>
          <p:nvPr/>
        </p:nvSpPr>
        <p:spPr>
          <a:xfrm>
            <a:off x="6780909" y="17752826"/>
            <a:ext cx="10794549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2743" dirty="0">
                <a:latin typeface="Trebuchet MS" panose="020B0703020202090204" pitchFamily="34" charset="0"/>
              </a:rPr>
              <a:t>in </a:t>
            </a:r>
            <a:r>
              <a:rPr lang="en-US" sz="2743" b="1" i="1" dirty="0">
                <a:latin typeface="Trebuchet MS" panose="020B0703020202090204" pitchFamily="34" charset="0"/>
              </a:rPr>
              <a:t>females</a:t>
            </a:r>
            <a:r>
              <a:rPr lang="en-US" sz="2743" dirty="0">
                <a:latin typeface="Trebuchet MS" panose="020B0703020202090204" pitchFamily="34" charset="0"/>
              </a:rPr>
              <a:t> triggered a </a:t>
            </a:r>
            <a:r>
              <a:rPr lang="en-US" sz="2743" b="1" dirty="0">
                <a:latin typeface="Trebuchet MS" panose="020B0703020202090204" pitchFamily="34" charset="0"/>
              </a:rPr>
              <a:t>long-lasting depression </a:t>
            </a:r>
            <a:r>
              <a:rPr lang="en-US" sz="2743" dirty="0">
                <a:latin typeface="Trebuchet MS" panose="020B0703020202090204" pitchFamily="34" charset="0"/>
              </a:rPr>
              <a:t>in</a:t>
            </a:r>
            <a:r>
              <a:rPr lang="en-US" sz="2743" b="1" i="1" dirty="0">
                <a:latin typeface="Trebuchet MS" panose="020B0703020202090204" pitchFamily="34" charset="0"/>
              </a:rPr>
              <a:t> </a:t>
            </a:r>
            <a:r>
              <a:rPr lang="en-US" sz="2743" dirty="0">
                <a:latin typeface="Trebuchet MS" panose="020B0703020202090204" pitchFamily="34" charset="0"/>
              </a:rPr>
              <a:t>glutamate transmission compared to naïve, but </a:t>
            </a:r>
            <a:r>
              <a:rPr lang="en-US" sz="2743" b="1" dirty="0">
                <a:latin typeface="Trebuchet MS" panose="020B0703020202090204" pitchFamily="34" charset="0"/>
              </a:rPr>
              <a:t>not in </a:t>
            </a:r>
            <a:r>
              <a:rPr lang="en-US" sz="2743" b="1" i="1" dirty="0">
                <a:latin typeface="Trebuchet MS" panose="020B0703020202090204" pitchFamily="34" charset="0"/>
              </a:rPr>
              <a:t>males</a:t>
            </a:r>
            <a:r>
              <a:rPr lang="en-US" sz="2743" dirty="0">
                <a:latin typeface="Trebuchet MS" panose="020B0703020202090204" pitchFamily="34" charset="0"/>
              </a:rPr>
              <a:t>.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D3A2E6-7502-469B-9AC6-4FBC8A6B3A3E}"/>
              </a:ext>
            </a:extLst>
          </p:cNvPr>
          <p:cNvGrpSpPr/>
          <p:nvPr/>
        </p:nvGrpSpPr>
        <p:grpSpPr>
          <a:xfrm>
            <a:off x="414409" y="12653179"/>
            <a:ext cx="5539575" cy="4004545"/>
            <a:chOff x="485584" y="15513738"/>
            <a:chExt cx="6462838" cy="4671969"/>
          </a:xfrm>
        </p:grpSpPr>
        <p:pic>
          <p:nvPicPr>
            <p:cNvPr id="63" name="Picture 62" descr="A graph showing a number of boxes&#10;&#10;AI-generated content may be incorrect.">
              <a:extLst>
                <a:ext uri="{FF2B5EF4-FFF2-40B4-BE49-F238E27FC236}">
                  <a16:creationId xmlns:a16="http://schemas.microsoft.com/office/drawing/2014/main" id="{A0905038-CB9F-564A-8D7E-69E4A6DFC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10180"/>
            <a:stretch>
              <a:fillRect/>
            </a:stretch>
          </p:blipFill>
          <p:spPr>
            <a:xfrm>
              <a:off x="485584" y="15513738"/>
              <a:ext cx="6462838" cy="4146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66D4E80-F832-7E40-F1E7-A243131A15DA}"/>
                </a:ext>
              </a:extLst>
            </p:cNvPr>
            <p:cNvSpPr txBox="1"/>
            <p:nvPr/>
          </p:nvSpPr>
          <p:spPr>
            <a:xfrm>
              <a:off x="1800220" y="19708664"/>
              <a:ext cx="2270161" cy="47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b="1" i="1" dirty="0">
                  <a:latin typeface="Trebuchet MS" panose="020B0703020202090204" pitchFamily="34" charset="0"/>
                </a:rPr>
                <a:t>Naive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58A9F8-0B2C-E99D-6298-EC89F2523152}"/>
                </a:ext>
              </a:extLst>
            </p:cNvPr>
            <p:cNvSpPr txBox="1"/>
            <p:nvPr/>
          </p:nvSpPr>
          <p:spPr>
            <a:xfrm>
              <a:off x="4070381" y="19708664"/>
              <a:ext cx="2270161" cy="47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b="1" i="1" dirty="0">
                  <a:latin typeface="Trebuchet MS" panose="020B0703020202090204" pitchFamily="34" charset="0"/>
                </a:rPr>
                <a:t>Acute</a:t>
              </a:r>
            </a:p>
          </p:txBody>
        </p:sp>
      </p:grpSp>
      <p:pic>
        <p:nvPicPr>
          <p:cNvPr id="82" name="Picture 81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97FB5FCB-7B13-803D-C68D-5FE6E4FC7B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3" t="4122" r="4144" b="5983"/>
          <a:stretch>
            <a:fillRect/>
          </a:stretch>
        </p:blipFill>
        <p:spPr>
          <a:xfrm>
            <a:off x="681518" y="20681602"/>
            <a:ext cx="8385191" cy="589185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C7E8EC6-79C9-084D-4339-EF017E7C9609}"/>
              </a:ext>
            </a:extLst>
          </p:cNvPr>
          <p:cNvSpPr txBox="1"/>
          <p:nvPr/>
        </p:nvSpPr>
        <p:spPr>
          <a:xfrm>
            <a:off x="10258797" y="19248121"/>
            <a:ext cx="4974079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What causes the </a:t>
            </a:r>
            <a:r>
              <a:rPr lang="en-US" sz="2743" b="1" i="1" dirty="0">
                <a:latin typeface="Trebuchet MS" panose="020B0703020202090204" pitchFamily="34" charset="0"/>
              </a:rPr>
              <a:t>female</a:t>
            </a:r>
            <a:r>
              <a:rPr lang="en-US" sz="2743" dirty="0">
                <a:latin typeface="Trebuchet MS" panose="020B0703020202090204" pitchFamily="34" charset="0"/>
              </a:rPr>
              <a:t> depression? 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14BB621-214B-0970-A7DE-B1F8F337D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42541" r="65865" b="45028"/>
          <a:stretch>
            <a:fillRect/>
          </a:stretch>
        </p:blipFill>
        <p:spPr>
          <a:xfrm rot="21311572">
            <a:off x="6859005" y="19011616"/>
            <a:ext cx="3235471" cy="134811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5F391DEF-70F7-4BAE-F990-0062FFB31A7F}"/>
              </a:ext>
            </a:extLst>
          </p:cNvPr>
          <p:cNvSpPr txBox="1"/>
          <p:nvPr/>
        </p:nvSpPr>
        <p:spPr>
          <a:xfrm>
            <a:off x="861518" y="19232794"/>
            <a:ext cx="6282652" cy="13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Is the depression due to a presynaptic decrease in glutamate onto DMH neurons during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? 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B355DE-BB88-F186-726F-BDB9C7BBD570}"/>
              </a:ext>
            </a:extLst>
          </p:cNvPr>
          <p:cNvSpPr txBox="1">
            <a:spLocks noChangeAspect="1"/>
          </p:cNvSpPr>
          <p:nvPr/>
        </p:nvSpPr>
        <p:spPr>
          <a:xfrm>
            <a:off x="600746" y="26847425"/>
            <a:ext cx="8836893" cy="672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used to compare between baseline and post HFS.</a:t>
            </a:r>
          </a:p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is calculated as the evoked current amplitude of peak 2/peak 1.  </a:t>
            </a:r>
          </a:p>
        </p:txBody>
      </p:sp>
      <p:pic>
        <p:nvPicPr>
          <p:cNvPr id="107" name="Picture 106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9E9AAF91-EE9C-FBD6-F963-8E3ECC825B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0" b="8127"/>
          <a:stretch>
            <a:fillRect/>
          </a:stretch>
        </p:blipFill>
        <p:spPr>
          <a:xfrm>
            <a:off x="15495526" y="20537918"/>
            <a:ext cx="3391047" cy="475861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F50ACDD-5CF7-A518-CFED-173AE6141570}"/>
              </a:ext>
            </a:extLst>
          </p:cNvPr>
          <p:cNvSpPr txBox="1">
            <a:spLocks noChangeAspect="1"/>
          </p:cNvSpPr>
          <p:nvPr/>
        </p:nvSpPr>
        <p:spPr>
          <a:xfrm>
            <a:off x="8805859" y="20543439"/>
            <a:ext cx="7461340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2743" dirty="0">
                <a:latin typeface="Trebuchet MS" panose="020B0703020202090204" pitchFamily="34" charset="0"/>
              </a:rPr>
              <a:t> (</a:t>
            </a:r>
            <a:r>
              <a:rPr lang="en-US" sz="2743" b="1" dirty="0" err="1">
                <a:solidFill>
                  <a:srgbClr val="C11C84"/>
                </a:solidFill>
                <a:latin typeface="Trebuchet MS" panose="020B0703020202090204" pitchFamily="34" charset="0"/>
              </a:rPr>
              <a:t>eCBs</a:t>
            </a:r>
            <a:r>
              <a:rPr lang="en-US" sz="2743" dirty="0">
                <a:latin typeface="Trebuchet MS" panose="020B0703020202090204" pitchFamily="34" charset="0"/>
              </a:rPr>
              <a:t>) can trigger a long-lasting decrease in glutamate release.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0D86107-9308-1FAE-0715-C46F26DEA415}"/>
              </a:ext>
            </a:extLst>
          </p:cNvPr>
          <p:cNvSpPr txBox="1"/>
          <p:nvPr/>
        </p:nvSpPr>
        <p:spPr>
          <a:xfrm>
            <a:off x="825784" y="27789893"/>
            <a:ext cx="18124025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The PPR </a:t>
            </a:r>
            <a:r>
              <a:rPr lang="en-US" sz="2743" b="1" dirty="0">
                <a:latin typeface="Trebuchet MS" panose="020B0703020202090204" pitchFamily="34" charset="0"/>
              </a:rPr>
              <a:t>significantly increased</a:t>
            </a:r>
            <a:r>
              <a:rPr lang="en-US" sz="2743" dirty="0">
                <a:latin typeface="Trebuchet MS" panose="020B0703020202090204" pitchFamily="34" charset="0"/>
              </a:rPr>
              <a:t>, indicating a lower probability of glutamate release onto DMH neurons under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, but there is no change in PPR when </a:t>
            </a:r>
            <a:r>
              <a:rPr lang="en-US" sz="2743" b="1" dirty="0">
                <a:solidFill>
                  <a:srgbClr val="C11C84"/>
                </a:solidFill>
                <a:latin typeface="Trebuchet MS" panose="020B0703020202090204" pitchFamily="34" charset="0"/>
              </a:rPr>
              <a:t>eCB-CB1 receptors </a:t>
            </a:r>
            <a:r>
              <a:rPr lang="en-US" sz="2743" dirty="0">
                <a:latin typeface="Trebuchet MS" panose="020B0703020202090204" pitchFamily="34" charset="0"/>
              </a:rPr>
              <a:t>are </a:t>
            </a:r>
            <a:r>
              <a:rPr lang="en-US" sz="2743" b="1" dirty="0">
                <a:latin typeface="Trebuchet MS" panose="020B0703020202090204" pitchFamily="34" charset="0"/>
              </a:rPr>
              <a:t>blocked </a:t>
            </a:r>
            <a:r>
              <a:rPr lang="en-US" sz="2743" dirty="0">
                <a:latin typeface="Trebuchet MS" panose="020B0703020202090204" pitchFamily="34" charset="0"/>
              </a:rPr>
              <a:t>under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.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D08D9B-0C89-A138-6E7B-85B073AAE871}"/>
              </a:ext>
            </a:extLst>
          </p:cNvPr>
          <p:cNvSpPr/>
          <p:nvPr/>
        </p:nvSpPr>
        <p:spPr>
          <a:xfrm>
            <a:off x="19825961" y="19964918"/>
            <a:ext cx="12660126" cy="486731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>
              <a:solidFill>
                <a:srgbClr val="EA647E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AC867B2-317F-F70A-7B13-5B07DFE8125C}"/>
              </a:ext>
            </a:extLst>
          </p:cNvPr>
          <p:cNvSpPr/>
          <p:nvPr/>
        </p:nvSpPr>
        <p:spPr>
          <a:xfrm>
            <a:off x="19825961" y="19980424"/>
            <a:ext cx="12659799" cy="823891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67C0917-E3E0-7BF7-808C-D37F5086F8FC}"/>
              </a:ext>
            </a:extLst>
          </p:cNvPr>
          <p:cNvSpPr txBox="1"/>
          <p:nvPr/>
        </p:nvSpPr>
        <p:spPr>
          <a:xfrm>
            <a:off x="19935685" y="20015821"/>
            <a:ext cx="12482835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7" b="1" dirty="0">
                <a:solidFill>
                  <a:schemeClr val="bg1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926EB25-7D6B-103C-68C0-F2AE5F4A4BDE}"/>
              </a:ext>
            </a:extLst>
          </p:cNvPr>
          <p:cNvSpPr txBox="1"/>
          <p:nvPr/>
        </p:nvSpPr>
        <p:spPr>
          <a:xfrm>
            <a:off x="20415299" y="26351095"/>
            <a:ext cx="11628267" cy="262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b="1" dirty="0">
                <a:latin typeface="Trebuchet MS" panose="020B0703020202090204" pitchFamily="34" charset="0"/>
              </a:rPr>
              <a:t>Future work </a:t>
            </a:r>
            <a:r>
              <a:rPr lang="en-US" sz="2743" dirty="0">
                <a:latin typeface="Trebuchet MS" panose="020B0703020202090204" pitchFamily="34" charset="0"/>
              </a:rPr>
              <a:t>aims to determine: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2743" b="1" dirty="0">
                <a:latin typeface="Trebuchet MS" panose="020B0703020202090204" pitchFamily="34" charset="0"/>
              </a:rPr>
              <a:t>work in progress</a:t>
            </a:r>
            <a:r>
              <a:rPr lang="en-US" sz="2743" dirty="0">
                <a:latin typeface="Trebuchet MS" panose="020B0703020202090204" pitchFamily="34" charset="0"/>
              </a:rPr>
              <a:t>) on the </a:t>
            </a:r>
            <a:r>
              <a:rPr lang="en-US" sz="2743" b="1" i="1" dirty="0">
                <a:latin typeface="Trebuchet MS" panose="020B0703020202090204" pitchFamily="34" charset="0"/>
              </a:rPr>
              <a:t>female</a:t>
            </a:r>
            <a:r>
              <a:rPr lang="en-US" sz="2743" dirty="0">
                <a:latin typeface="Trebuchet MS" panose="020B0703020202090204" pitchFamily="34" charset="0"/>
              </a:rPr>
              <a:t> rat DMH.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How corticosterone is involved in the change in glutamate transmission under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.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The effect of stress on neuronal excitability.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A6FEC22-1FF1-C037-8F7E-6E519DD3E380}"/>
              </a:ext>
            </a:extLst>
          </p:cNvPr>
          <p:cNvSpPr txBox="1"/>
          <p:nvPr/>
        </p:nvSpPr>
        <p:spPr>
          <a:xfrm>
            <a:off x="20415300" y="21004259"/>
            <a:ext cx="11359126" cy="3917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There are sex differences in glutamate transmission in the rat DMH.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b="1" i="1" dirty="0">
                <a:latin typeface="Trebuchet MS" panose="020B0703020202090204" pitchFamily="34" charset="0"/>
              </a:rPr>
              <a:t>Females</a:t>
            </a:r>
            <a:r>
              <a:rPr lang="en-US" sz="2743" dirty="0">
                <a:latin typeface="Trebuchet MS" panose="020B0703020202090204" pitchFamily="34" charset="0"/>
              </a:rPr>
              <a:t> who are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2743" dirty="0">
                <a:latin typeface="Trebuchet MS" panose="020B0703020202090204" pitchFamily="34" charset="0"/>
              </a:rPr>
              <a:t>have more glutamate transmission onto DMH.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There is a long-lasting decrease in glutamate current amplitude and probability of presynaptic glutamate release under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2743" dirty="0">
                <a:latin typeface="Trebuchet MS" panose="020B0703020202090204" pitchFamily="34" charset="0"/>
              </a:rPr>
              <a:t>.</a:t>
            </a:r>
          </a:p>
          <a:p>
            <a:pPr marL="391866" indent="-391866">
              <a:buFont typeface="Arial" panose="020B0604020202020204" pitchFamily="34" charset="0"/>
              <a:buChar char="•"/>
            </a:pPr>
            <a:r>
              <a:rPr lang="en-US" sz="2743" dirty="0">
                <a:latin typeface="Trebuchet MS" panose="020B0703020202090204" pitchFamily="34" charset="0"/>
              </a:rPr>
              <a:t>The decreases in eEPSC amplitude and presynaptic glutamate release during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2743" dirty="0">
                <a:latin typeface="Trebuchet MS" panose="020B0703020202090204" pitchFamily="34" charset="0"/>
              </a:rPr>
              <a:t>are </a:t>
            </a:r>
            <a:r>
              <a:rPr lang="en-US" sz="2743" b="1" dirty="0">
                <a:latin typeface="Trebuchet MS" panose="020B0703020202090204" pitchFamily="34" charset="0"/>
              </a:rPr>
              <a:t>no longer significant </a:t>
            </a:r>
            <a:r>
              <a:rPr lang="en-US" sz="2743" dirty="0">
                <a:latin typeface="Trebuchet MS" panose="020B0703020202090204" pitchFamily="34" charset="0"/>
              </a:rPr>
              <a:t>when </a:t>
            </a:r>
            <a:r>
              <a:rPr lang="en-US" sz="2743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</a:t>
            </a:r>
            <a:r>
              <a:rPr lang="en-US" sz="2743" dirty="0">
                <a:latin typeface="Trebuchet MS" panose="020B0703020202090204" pitchFamily="34" charset="0"/>
              </a:rPr>
              <a:t> are blocked</a:t>
            </a:r>
            <a:r>
              <a:rPr lang="en-US" sz="2743" b="1" dirty="0">
                <a:latin typeface="Trebuchet MS" panose="020B0703020202090204" pitchFamily="34" charset="0"/>
              </a:rPr>
              <a:t>.</a:t>
            </a:r>
            <a:endParaRPr lang="en-US" sz="2743" dirty="0">
              <a:latin typeface="Trebuchet MS" panose="020B0703020202090204" pitchFamily="34" charset="0"/>
            </a:endParaRPr>
          </a:p>
          <a:p>
            <a:pPr marL="391866" indent="-391866">
              <a:buFont typeface="Arial" panose="020B0604020202020204" pitchFamily="34" charset="0"/>
              <a:buChar char="•"/>
            </a:pPr>
            <a:endParaRPr lang="en-US" sz="2914" dirty="0">
              <a:latin typeface="Trebuchet MS" panose="020B070302020209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FA2A82-F9FD-D5C2-D4AE-8B0FD24C6218}"/>
              </a:ext>
            </a:extLst>
          </p:cNvPr>
          <p:cNvSpPr/>
          <p:nvPr/>
        </p:nvSpPr>
        <p:spPr>
          <a:xfrm>
            <a:off x="19829132" y="25256806"/>
            <a:ext cx="12660126" cy="4112359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>
              <a:solidFill>
                <a:srgbClr val="EA647E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D968B0-9882-F137-C948-9F834065F04A}"/>
              </a:ext>
            </a:extLst>
          </p:cNvPr>
          <p:cNvSpPr/>
          <p:nvPr/>
        </p:nvSpPr>
        <p:spPr>
          <a:xfrm>
            <a:off x="19829132" y="25272311"/>
            <a:ext cx="12659799" cy="823891"/>
          </a:xfrm>
          <a:prstGeom prst="rect">
            <a:avLst/>
          </a:prstGeom>
          <a:solidFill>
            <a:srgbClr val="C01D58"/>
          </a:solidFill>
          <a:ln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2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BE8E4-3FFD-72CF-6863-BDE9C1193BED}"/>
              </a:ext>
            </a:extLst>
          </p:cNvPr>
          <p:cNvSpPr txBox="1"/>
          <p:nvPr/>
        </p:nvSpPr>
        <p:spPr>
          <a:xfrm>
            <a:off x="19938857" y="25307708"/>
            <a:ext cx="12482835" cy="77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57" b="1" dirty="0">
                <a:solidFill>
                  <a:schemeClr val="bg1"/>
                </a:solidFill>
                <a:latin typeface="Trebuchet MS" panose="020B0703020202090204" pitchFamily="34" charset="0"/>
              </a:rPr>
              <a:t>FUTURE DIRECTIONS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77EBA-582F-49CB-131C-D4E1F6D4BEDE}"/>
              </a:ext>
            </a:extLst>
          </p:cNvPr>
          <p:cNvSpPr txBox="1"/>
          <p:nvPr/>
        </p:nvSpPr>
        <p:spPr>
          <a:xfrm>
            <a:off x="28930818" y="15617664"/>
            <a:ext cx="3112748" cy="22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2743" b="1" dirty="0">
                <a:latin typeface="Trebuchet MS" panose="020B0703020202090204" pitchFamily="34" charset="0"/>
              </a:rPr>
              <a:t>glutamate</a:t>
            </a:r>
            <a:r>
              <a:rPr lang="en-US" sz="2743" dirty="0">
                <a:latin typeface="Trebuchet MS" panose="020B0703020202090204" pitchFamily="34" charset="0"/>
              </a:rPr>
              <a:t> synapses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81763-8AA2-4FBE-73C5-1E82379E0ECE}"/>
              </a:ext>
            </a:extLst>
          </p:cNvPr>
          <p:cNvSpPr txBox="1"/>
          <p:nvPr/>
        </p:nvSpPr>
        <p:spPr>
          <a:xfrm>
            <a:off x="7486443" y="16526070"/>
            <a:ext cx="11580192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Naive female data collected by Lara Swart, male data collected by Sarah Wilson. </a:t>
            </a:r>
          </a:p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-test was used to compare each 5-minute interval to the 5-minute baseline period. </a:t>
            </a:r>
          </a:p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0.05, ** = </a:t>
            </a:r>
            <a:r>
              <a:rPr lang="en-US" sz="1886" i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-value &lt; 0.01</a:t>
            </a:r>
          </a:p>
          <a:p>
            <a:pPr algn="ctr"/>
            <a:endParaRPr lang="en-US" sz="2057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E087B4-AF31-FD01-6B06-496A6DBF6B9C}"/>
              </a:ext>
            </a:extLst>
          </p:cNvPr>
          <p:cNvSpPr txBox="1"/>
          <p:nvPr/>
        </p:nvSpPr>
        <p:spPr>
          <a:xfrm>
            <a:off x="10747830" y="21643396"/>
            <a:ext cx="5057419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AM251 blocks CB1 receptors (CB1R).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690981-A30A-EA34-7421-C974832C69E6}"/>
              </a:ext>
            </a:extLst>
          </p:cNvPr>
          <p:cNvSpPr txBox="1"/>
          <p:nvPr/>
        </p:nvSpPr>
        <p:spPr>
          <a:xfrm>
            <a:off x="15295118" y="22846381"/>
            <a:ext cx="835091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 err="1">
                <a:solidFill>
                  <a:srgbClr val="C11C84"/>
                </a:solidFill>
                <a:latin typeface="Trebuchet MS" panose="020B0703020202090204" pitchFamily="34" charset="0"/>
              </a:rPr>
              <a:t>eCBs</a:t>
            </a:r>
            <a:endParaRPr lang="en-US" sz="1886" dirty="0">
              <a:solidFill>
                <a:srgbClr val="C11C84"/>
              </a:solidFill>
              <a:latin typeface="Trebuchet MS" panose="020B070302020209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B291B9-C155-D4A7-A3BE-4BAFB2A4632F}"/>
              </a:ext>
            </a:extLst>
          </p:cNvPr>
          <p:cNvSpPr txBox="1"/>
          <p:nvPr/>
        </p:nvSpPr>
        <p:spPr>
          <a:xfrm>
            <a:off x="15802413" y="21534835"/>
            <a:ext cx="835091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rgbClr val="C11C84"/>
                </a:solidFill>
                <a:latin typeface="Trebuchet MS" panose="020B0703020202090204" pitchFamily="34" charset="0"/>
              </a:rPr>
              <a:t>CB1R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AB8E4E-C467-92B9-CDA3-A0B776D5AAE3}"/>
              </a:ext>
            </a:extLst>
          </p:cNvPr>
          <p:cNvSpPr txBox="1"/>
          <p:nvPr/>
        </p:nvSpPr>
        <p:spPr>
          <a:xfrm>
            <a:off x="17537331" y="24295081"/>
            <a:ext cx="1923907" cy="125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accent6"/>
                </a:solidFill>
                <a:latin typeface="Trebuchet MS" panose="020B0703020202090204" pitchFamily="34" charset="0"/>
              </a:rPr>
              <a:t>Cortisol</a:t>
            </a:r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binds to </a:t>
            </a:r>
            <a:r>
              <a:rPr lang="en-US" sz="1886" dirty="0">
                <a:solidFill>
                  <a:srgbClr val="EB647E"/>
                </a:solidFill>
                <a:latin typeface="Trebuchet MS" panose="020B0703020202090204" pitchFamily="34" charset="0"/>
              </a:rPr>
              <a:t>glucocorticoid receptors</a:t>
            </a:r>
            <a:endParaRPr lang="en-US" sz="1886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DF8CC5-D3DA-66D2-7D86-E4C3910BC461}"/>
              </a:ext>
            </a:extLst>
          </p:cNvPr>
          <p:cNvSpPr txBox="1"/>
          <p:nvPr/>
        </p:nvSpPr>
        <p:spPr>
          <a:xfrm>
            <a:off x="16091336" y="25336736"/>
            <a:ext cx="1923907" cy="38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86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DMH neuron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08851D-B411-4650-10ED-8153650370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930192" y="29996681"/>
            <a:ext cx="3522665" cy="2307345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87BB747-335C-A54E-7EC7-B27087448313}"/>
              </a:ext>
            </a:extLst>
          </p:cNvPr>
          <p:cNvGrpSpPr/>
          <p:nvPr/>
        </p:nvGrpSpPr>
        <p:grpSpPr>
          <a:xfrm>
            <a:off x="4985019" y="21389950"/>
            <a:ext cx="427518" cy="452689"/>
            <a:chOff x="-570225" y="26122264"/>
            <a:chExt cx="498771" cy="52813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B42608-67CF-5C98-AA1D-15B990291507}"/>
                </a:ext>
              </a:extLst>
            </p:cNvPr>
            <p:cNvSpPr/>
            <p:nvPr/>
          </p:nvSpPr>
          <p:spPr>
            <a:xfrm>
              <a:off x="-513653" y="26122264"/>
              <a:ext cx="375331" cy="4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1F6601-653D-9DE1-DE3A-69A7291A1D5D}"/>
                </a:ext>
              </a:extLst>
            </p:cNvPr>
            <p:cNvSpPr txBox="1"/>
            <p:nvPr/>
          </p:nvSpPr>
          <p:spPr>
            <a:xfrm flipH="1">
              <a:off x="-570225" y="26142687"/>
              <a:ext cx="498771" cy="50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28" dirty="0"/>
                <a:t>*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FD714A0-34F8-A0A1-6B6B-E8C6E3404965}"/>
              </a:ext>
            </a:extLst>
          </p:cNvPr>
          <p:cNvGrpSpPr/>
          <p:nvPr/>
        </p:nvGrpSpPr>
        <p:grpSpPr>
          <a:xfrm>
            <a:off x="3295417" y="13274441"/>
            <a:ext cx="427518" cy="532444"/>
            <a:chOff x="-566642" y="26122264"/>
            <a:chExt cx="498771" cy="62118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F21432-AD16-7DFA-00FC-81612C186864}"/>
                </a:ext>
              </a:extLst>
            </p:cNvPr>
            <p:cNvSpPr/>
            <p:nvPr/>
          </p:nvSpPr>
          <p:spPr>
            <a:xfrm>
              <a:off x="-513653" y="26122264"/>
              <a:ext cx="375331" cy="414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23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53E2A24-CBA6-7E1B-DE22-6F871886F493}"/>
                </a:ext>
              </a:extLst>
            </p:cNvPr>
            <p:cNvSpPr txBox="1"/>
            <p:nvPr/>
          </p:nvSpPr>
          <p:spPr>
            <a:xfrm flipH="1">
              <a:off x="-566642" y="26235734"/>
              <a:ext cx="498771" cy="507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28" dirty="0"/>
                <a:t>*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5E7B1EFD-4114-C7C9-8E09-0E392E07B956}"/>
              </a:ext>
            </a:extLst>
          </p:cNvPr>
          <p:cNvSpPr/>
          <p:nvPr/>
        </p:nvSpPr>
        <p:spPr>
          <a:xfrm>
            <a:off x="276967" y="29782734"/>
            <a:ext cx="20946508" cy="284828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114" dirty="0"/>
          </a:p>
          <a:p>
            <a:r>
              <a:rPr lang="en-CA" sz="1886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714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714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714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293900" indent="-293900">
              <a:buFontTx/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Dallman MF, Pecoraro NC, La Fleur SE, et al. Glucocorticoids, chronic stress, and obesity. In: 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Progress in Brain Research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. Vol 153. Elsevier; 2006:75-105. doi: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  <a:hlinkClick r:id="rId16"/>
              </a:rPr>
              <a:t>10.1016/S0079-6123(06)53004-3</a:t>
            </a:r>
            <a:endParaRPr lang="en-CA" sz="1714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93900" indent="-293900">
              <a:buFontTx/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Adam TC, Epel ES. Stress, eating and the reward system. 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Physiology &amp; Behavior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. 2007;91(4):449-458. doi: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  <a:hlinkClick r:id="rId17"/>
              </a:rPr>
              <a:t>10.1016/j.physbeh.2007.04.011</a:t>
            </a:r>
            <a:endParaRPr lang="en-CA" sz="1714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93900" indent="-293900"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Bellinger LL, </a:t>
            </a:r>
            <a:r>
              <a:rPr lang="en-CA" sz="1714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Bernardis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 LL. The dorsomedial hypothalamic nucleus and its role in ingestive behavior and body weight regulation. 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Physiology &amp; Behavior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. 2002;76(3):431-442. doi: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  <a:hlinkClick r:id="rId18"/>
              </a:rPr>
              <a:t>10.1016/S0031-9384(02)00756-4</a:t>
            </a:r>
            <a:endParaRPr lang="en-CA" sz="1714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93900" indent="-293900"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Crosby KM, Bains JS. The intricate link between glucocorticoids and endocannabinoids at stress-relevant synapses in the hypothalamus. 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Neuroscience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. 2012;204:31-37. doi: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  <a:hlinkClick r:id="rId19"/>
              </a:rPr>
              <a:t>10.1016/j.neuroscience.2011.11.049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 </a:t>
            </a:r>
          </a:p>
          <a:p>
            <a:pPr marL="293900" indent="-293900"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Cintra A, </a:t>
            </a:r>
            <a:r>
              <a:rPr lang="en-CA" sz="1714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Fuxe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 K, </a:t>
            </a:r>
            <a:r>
              <a:rPr lang="en-CA" sz="1714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Wikstro¨m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Brain Research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. 1990;506(1):139-144. doi: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  <a:hlinkClick r:id="rId20"/>
              </a:rPr>
              <a:t>10.1016/0006-8993(90)91210-8</a:t>
            </a:r>
            <a:endParaRPr lang="en-CA" sz="1714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93900" indent="-293900">
              <a:buAutoNum type="arabicPeriod"/>
            </a:pP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Laureijs C. </a:t>
            </a:r>
            <a:r>
              <a:rPr lang="en-CA" sz="1714" i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patchclampplotteR</a:t>
            </a:r>
            <a:r>
              <a:rPr lang="en-CA" sz="1714" i="1" dirty="0">
                <a:latin typeface="Trebuchet MS" panose="020B0703020202090204" pitchFamily="34" charset="0"/>
                <a:cs typeface="Times New Roman" panose="02020603050405020304" pitchFamily="18" charset="0"/>
              </a:rPr>
              <a:t>: Plot and Analyze Raw Patch Clamp Electrophysiology Data</a:t>
            </a:r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 [R package]. Version 0.1.0. 2025</a:t>
            </a:r>
          </a:p>
          <a:p>
            <a:pPr algn="ctr"/>
            <a:endParaRPr lang="en-US" sz="857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31F4465-9F06-3A84-9E64-F97FAE9A5B88}"/>
              </a:ext>
            </a:extLst>
          </p:cNvPr>
          <p:cNvSpPr/>
          <p:nvPr/>
        </p:nvSpPr>
        <p:spPr>
          <a:xfrm>
            <a:off x="21530662" y="29782734"/>
            <a:ext cx="7087951" cy="284828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43" rtlCol="0" anchor="ctr"/>
          <a:lstStyle/>
          <a:p>
            <a:endParaRPr lang="en-CA" sz="1371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86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  <a:endParaRPr lang="en-CA" sz="1371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</a:t>
            </a:r>
          </a:p>
          <a:p>
            <a:r>
              <a:rPr lang="en-CA" sz="1714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University Independent Student Research Grant (ISRG) and a Natural Science and Engineering Research Counsil of Canada (NSERC) Undergraduate Student Research Award (USRA). </a:t>
            </a:r>
          </a:p>
          <a:p>
            <a:endParaRPr lang="en-CA" sz="857" dirty="0"/>
          </a:p>
          <a:p>
            <a:pPr algn="ctr"/>
            <a:endParaRPr lang="en-US" sz="85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03142F-4E51-CB04-65BB-E9B48C12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t="94579" r="73499" b="571"/>
          <a:stretch>
            <a:fillRect/>
          </a:stretch>
        </p:blipFill>
        <p:spPr>
          <a:xfrm>
            <a:off x="22240845" y="16718887"/>
            <a:ext cx="1247382" cy="465633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0E36E46-1EBE-00BB-C9FC-87494808AC72}"/>
              </a:ext>
            </a:extLst>
          </p:cNvPr>
          <p:cNvGrpSpPr/>
          <p:nvPr/>
        </p:nvGrpSpPr>
        <p:grpSpPr>
          <a:xfrm>
            <a:off x="20123717" y="16163321"/>
            <a:ext cx="2514733" cy="1335232"/>
            <a:chOff x="23513151" y="19354903"/>
            <a:chExt cx="3171883" cy="176233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EB64482-E681-A9B7-827A-92B22F12138D}"/>
                </a:ext>
              </a:extLst>
            </p:cNvPr>
            <p:cNvGrpSpPr/>
            <p:nvPr/>
          </p:nvGrpSpPr>
          <p:grpSpPr>
            <a:xfrm>
              <a:off x="24847659" y="19354903"/>
              <a:ext cx="1837375" cy="1762338"/>
              <a:chOff x="38606618" y="19280415"/>
              <a:chExt cx="1837375" cy="1762338"/>
            </a:xfrm>
          </p:grpSpPr>
          <p:graphicFrame>
            <p:nvGraphicFramePr>
              <p:cNvPr id="15" name="Object 14">
                <a:extLst>
                  <a:ext uri="{FF2B5EF4-FFF2-40B4-BE49-F238E27FC236}">
                    <a16:creationId xmlns:a16="http://schemas.microsoft.com/office/drawing/2014/main" id="{AA72FB78-33C8-8B60-090E-737606EEA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1491248"/>
                  </p:ext>
                </p:extLst>
              </p:nvPr>
            </p:nvGraphicFramePr>
            <p:xfrm>
              <a:off x="38627228" y="19522665"/>
              <a:ext cx="1816765" cy="1520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orelDRAW" r:id="rId21" imgW="1114641" imgH="927614" progId="CorelDraw.Graphic.17">
                      <p:embed/>
                    </p:oleObj>
                  </mc:Choice>
                  <mc:Fallback>
                    <p:oleObj name="CorelDRAW" r:id="rId21" imgW="1114641" imgH="927614" progId="CorelDraw.Graphic.17">
                      <p:embed/>
                      <p:pic>
                        <p:nvPicPr>
                          <p:cNvPr id="30" name="Object 29">
                            <a:extLst>
                              <a:ext uri="{FF2B5EF4-FFF2-40B4-BE49-F238E27FC236}">
                                <a16:creationId xmlns:a16="http://schemas.microsoft.com/office/drawing/2014/main" id="{22C6195E-4BBA-8B75-9AEB-D486EC563B4A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8627228" y="19522665"/>
                            <a:ext cx="1816765" cy="1520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4AA66E0-C830-54C7-5EE1-45086C39BA64}"/>
                  </a:ext>
                </a:extLst>
              </p:cNvPr>
              <p:cNvSpPr/>
              <p:nvPr/>
            </p:nvSpPr>
            <p:spPr>
              <a:xfrm>
                <a:off x="38606618" y="19280415"/>
                <a:ext cx="369311" cy="524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23"/>
              </a:p>
            </p:txBody>
          </p:sp>
        </p:grpSp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305EBA3F-5EB0-40C1-9F07-DAD3016AED1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5483468"/>
                </p:ext>
              </p:extLst>
            </p:nvPr>
          </p:nvGraphicFramePr>
          <p:xfrm>
            <a:off x="23513151" y="19544134"/>
            <a:ext cx="1816765" cy="1520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1" imgW="1114641" imgH="927614" progId="CorelDraw.Graphic.17">
                    <p:embed/>
                  </p:oleObj>
                </mc:Choice>
                <mc:Fallback>
                  <p:oleObj name="CorelDRAW" r:id="rId21" imgW="1114641" imgH="927614" progId="CorelDraw.Graphic.17">
                    <p:embed/>
                    <p:pic>
                      <p:nvPicPr>
                        <p:cNvPr id="30" name="Object 29">
                          <a:extLst>
                            <a:ext uri="{FF2B5EF4-FFF2-40B4-BE49-F238E27FC236}">
                              <a16:creationId xmlns:a16="http://schemas.microsoft.com/office/drawing/2014/main" id="{22C6195E-4BBA-8B75-9AEB-D486EC563B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23513151" y="19544134"/>
                          <a:ext cx="1816765" cy="1520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98D3044-F5EB-3333-9DBE-87EF9C50859A}"/>
              </a:ext>
            </a:extLst>
          </p:cNvPr>
          <p:cNvSpPr txBox="1"/>
          <p:nvPr/>
        </p:nvSpPr>
        <p:spPr>
          <a:xfrm>
            <a:off x="391906" y="11712015"/>
            <a:ext cx="6662057" cy="936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43" dirty="0">
                <a:latin typeface="Trebuchet MS" panose="020B0703020202090204" pitchFamily="34" charset="0"/>
              </a:rPr>
              <a:t>How does </a:t>
            </a:r>
            <a:r>
              <a:rPr lang="en-US" sz="2743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2743" dirty="0">
                <a:latin typeface="Trebuchet MS" panose="020B0703020202090204" pitchFamily="34" charset="0"/>
              </a:rPr>
              <a:t>in </a:t>
            </a:r>
            <a:r>
              <a:rPr lang="en-US" sz="2743" b="1" i="1" dirty="0">
                <a:latin typeface="Trebuchet MS" panose="020B0703020202090204" pitchFamily="34" charset="0"/>
              </a:rPr>
              <a:t>females </a:t>
            </a:r>
            <a:r>
              <a:rPr lang="en-US" sz="2743" dirty="0">
                <a:latin typeface="Trebuchet MS" panose="020B0703020202090204" pitchFamily="34" charset="0"/>
              </a:rPr>
              <a:t>affect baseline glutamate transmission? </a:t>
            </a:r>
            <a:endParaRPr lang="en-US" sz="2743" b="1" baseline="300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1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581</TotalTime>
  <Words>994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Trebuchet MS</vt:lpstr>
      <vt:lpstr>Office Theme</vt:lpstr>
      <vt:lpstr>CorelDRAW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Ruby Muzzatti</dc:creator>
  <cp:lastModifiedBy>Ruby Muzzatti</cp:lastModifiedBy>
  <cp:revision>146</cp:revision>
  <dcterms:created xsi:type="dcterms:W3CDTF">2025-11-14T15:33:15Z</dcterms:created>
  <dcterms:modified xsi:type="dcterms:W3CDTF">2025-11-17T15:47:36Z</dcterms:modified>
</cp:coreProperties>
</file>